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6" r:id="rId3"/>
    <p:sldId id="275" r:id="rId4"/>
    <p:sldId id="261" r:id="rId5"/>
    <p:sldId id="262" r:id="rId6"/>
    <p:sldId id="276" r:id="rId7"/>
    <p:sldId id="278" r:id="rId8"/>
    <p:sldId id="273" r:id="rId9"/>
    <p:sldId id="268" r:id="rId10"/>
    <p:sldId id="279" r:id="rId11"/>
  </p:sldIdLst>
  <p:sldSz cx="9144000" cy="6858000" type="screen4x3"/>
  <p:notesSz cx="6858000" cy="9144000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AEAEA"/>
    <a:srgbClr val="DDDDDD"/>
    <a:srgbClr val="FF9900"/>
    <a:srgbClr val="CC6600"/>
    <a:srgbClr val="070000"/>
    <a:srgbClr val="0066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6" autoAdjust="0"/>
  </p:normalViewPr>
  <p:slideViewPr>
    <p:cSldViewPr>
      <p:cViewPr varScale="1">
        <p:scale>
          <a:sx n="119" d="100"/>
          <a:sy n="119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F048F78-65E1-4E23-BCD9-E374D72CC9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764AC0E-AEE7-48A3-8279-6D7743CEA5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1EC8D0C4-5967-4764-B912-623977C97C6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A0D4B53E-8D91-42B9-82AB-3AE3918370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9F1E6BB7-754B-4F7F-BDBC-AE5A3F777A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4279" name="Rectangle 7">
            <a:extLst>
              <a:ext uri="{FF2B5EF4-FFF2-40B4-BE49-F238E27FC236}">
                <a16:creationId xmlns:a16="http://schemas.microsoft.com/office/drawing/2014/main" id="{1D64263B-C1E6-4A7E-AC6E-123FC5C42B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5C4616-F1E8-4EA3-BE04-4F8CB95325D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8BB1A3D-E274-4669-BCF1-4A573FE3DC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E2E47B4-F33F-4069-B398-378EC0FA31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DCBCD2F0-0E0E-432B-ABE9-A74445FD29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/>
              <a:t>タイトル</a:t>
            </a:r>
            <a:br>
              <a:rPr lang="ja-JP" altLang="en-US" noProof="0"/>
            </a:br>
            <a:r>
              <a:rPr lang="ja-JP" altLang="en-US" noProof="0"/>
              <a:t>（スローガン）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E8EB96D5-183F-442C-A129-E6F18D8FFF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30ABAA5-9280-42D6-911D-784A18707E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E5276E-C887-4E29-9F1E-A6962E77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C55A5E-7332-41AE-B310-3FED8F195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A3F0EF-353C-4979-9E91-E30981B7C9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E5F129-5FFA-4A01-A097-FACAB186827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409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AADD2A-2A86-457F-9FE7-372D9E198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69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C60F4B-7FD5-4967-8AAF-C7210A2CD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7C71E3-2AEF-41B9-8AEE-8C8047C224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943184-C0BE-4F50-88D1-FB1E2F3E53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930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B2BDA-16AE-4C6A-A249-E8D5E9046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69A411-751C-4881-89CD-B59FF522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21D342-345E-47C2-9DF9-983F98EE78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73BF42-CB52-4D18-8C1A-737A7392F1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650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DEB51-0DE9-4685-BBB2-76E8E504F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1CE03B-8A9E-4528-8DDE-88604689E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12CDE2-0449-458A-A935-7898B1348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457C69-89AE-4ED5-8A97-9A2596E460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998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FF8E0F-1E3F-49A2-BE88-EE6F2513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9FFA94-3889-4E2C-9EFD-8D7429FBC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4EF4BA-1BA8-4691-801D-5BE99614C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E5B7ADC-D696-43A4-9FDC-BFED2C8D86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0B5A8E-1F1D-437B-922C-33B9221CA3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907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01EE5D-1F2D-48E0-9712-E6E9EF6B0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8CF4AA-7531-4C84-A926-EBB122FB2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74AB9D-B52A-47AD-9814-3A8F4059F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A352026-7F18-40E6-A8F9-C7A85BB63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12B14DB-D2B0-4F54-AC46-79111EE95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A5EB28-C7A3-4FEB-BF71-D6F771E5B1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79E8E9-86D7-4F70-982E-2FDAE9C9F9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818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5DDC3C-42D8-4291-9DBF-234AD7FFB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7D5D45D-B681-49C2-8C78-77165D32E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F94242-6C84-40F1-9BAA-791C0109AD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989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9DD34E6-1AE1-45C4-B008-EF831FE3A2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47AEFA-714B-4D39-8C43-17B67B55B0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646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C82DFE-6871-4568-AD1F-9055DE58A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DBCC1D-87C2-4777-A603-38523A554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7463D2-B5A9-4EAA-B2F9-FE1F8ED51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EBF1E7-B31C-4D96-99E7-1FC2039D2C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CD2FE5-14BE-482E-B4C5-4C89ED176F3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359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E6DBE6-57E1-4BC7-A2E8-9749E6933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7586D9D-201A-4A0E-BB38-A0F1C2305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325D69-EB1A-48D1-B949-6B5BE6FE9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B3F18F-6694-44A2-BD98-5A647B773D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EF1F0F-2CCE-4D95-B932-7150E2A9D6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77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B5B86601-F9B8-49AC-93EF-416C2679B9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6FEB0DF0-5B82-4589-A2BC-B03A65F1095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B00176A2-7C7B-48B9-B85B-5AC36DCAC3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6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EF8080F6-435D-4611-9402-51C2CE758F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29400"/>
            <a:ext cx="53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CD31D3-34DC-4BE7-8F67-0C07E1DD6D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keru-p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0606F6C6-48EF-4F0C-98F7-93723C5AA6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1D312DA-C1CC-43AA-B4C3-2827E28FEE2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4F99AEFB-428D-46CF-94B2-9DF036DE4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9999.99.99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0333EB6B-A1D8-44FF-94CC-A9BEBD34A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株式会社○○○○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D8AC4B93-7633-445B-9E71-12E3C975F3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sz="40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調査報告</a:t>
            </a:r>
            <a:br>
              <a:rPr lang="ja-JP" altLang="en-US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（サブタイトル）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E9D705F7-1BE1-45F1-BE10-636F3BA2D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FBAF5-CEFB-4B1B-AE5F-564E8278BBFF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55316" name="WordArt 20">
            <a:hlinkClick r:id="rId2"/>
            <a:extLst>
              <a:ext uri="{FF2B5EF4-FFF2-40B4-BE49-F238E27FC236}">
                <a16:creationId xmlns:a16="http://schemas.microsoft.com/office/drawing/2014/main" id="{89037EED-F713-46F6-BF34-842F8C9D82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2781300"/>
            <a:ext cx="8001000" cy="488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44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実践的！！パワーポイントの上手な使い方</a:t>
            </a:r>
          </a:p>
        </p:txBody>
      </p:sp>
      <p:sp>
        <p:nvSpPr>
          <p:cNvPr id="55317" name="WordArt 21">
            <a:hlinkClick r:id="rId2"/>
            <a:extLst>
              <a:ext uri="{FF2B5EF4-FFF2-40B4-BE49-F238E27FC236}">
                <a16:creationId xmlns:a16="http://schemas.microsoft.com/office/drawing/2014/main" id="{3DCE6844-5719-4FF7-9961-608C0CCC18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1916113"/>
            <a:ext cx="230505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Powerd by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  <p:sp>
        <p:nvSpPr>
          <p:cNvPr id="55318" name="WordArt 22">
            <a:hlinkClick r:id="rId2"/>
            <a:extLst>
              <a:ext uri="{FF2B5EF4-FFF2-40B4-BE49-F238E27FC236}">
                <a16:creationId xmlns:a16="http://schemas.microsoft.com/office/drawing/2014/main" id="{CD574E3A-0663-4086-BF12-6BF8530395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6263" y="3716338"/>
            <a:ext cx="7991475" cy="5762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http://www.jissen-p.com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157DA9B-265F-4940-B0BE-E4C3E4E9FF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EE6D6-3036-4AE6-BF75-45B4DF2FE025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92D097F6-D0D1-4CA0-B008-752F90E056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１．概　要</a:t>
            </a: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0780FECA-0B8F-4192-B72B-DAC567E28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229600" cy="32766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270000" tIns="190800" rIns="198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・概要（１）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・概要（２）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・概要（３）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・概要（４）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・概要（５）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8E7C5C69-7F68-4ECB-A6D3-EB059AE10D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0427B-2454-4FC8-A0E3-8920755E5E96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26BF552D-8C06-42EA-A870-DB5558C2AD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２．背　景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D65CBAF-FAD1-47F9-8004-CE26E5D6D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9906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rIns="1980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背　景（１）</a:t>
            </a:r>
          </a:p>
        </p:txBody>
      </p:sp>
      <p:sp>
        <p:nvSpPr>
          <p:cNvPr id="49158" name="AutoShape 6">
            <a:extLst>
              <a:ext uri="{FF2B5EF4-FFF2-40B4-BE49-F238E27FC236}">
                <a16:creationId xmlns:a16="http://schemas.microsoft.com/office/drawing/2014/main" id="{547478B7-312B-4E02-8493-46CDA640756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19600" y="1619250"/>
            <a:ext cx="304800" cy="1485900"/>
          </a:xfrm>
          <a:custGeom>
            <a:avLst/>
            <a:gdLst>
              <a:gd name="G0" fmla="+- 12487 0 0"/>
              <a:gd name="G1" fmla="+- 5423 0 0"/>
              <a:gd name="G2" fmla="+- 21600 0 5423"/>
              <a:gd name="G3" fmla="+- 10800 0 5423"/>
              <a:gd name="G4" fmla="+- 21600 0 12487"/>
              <a:gd name="G5" fmla="*/ G4 G3 10800"/>
              <a:gd name="G6" fmla="+- 21600 0 G5"/>
              <a:gd name="T0" fmla="*/ 12487 w 21600"/>
              <a:gd name="T1" fmla="*/ 0 h 21600"/>
              <a:gd name="T2" fmla="*/ 0 w 21600"/>
              <a:gd name="T3" fmla="*/ 10800 h 21600"/>
              <a:gd name="T4" fmla="*/ 12487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487" y="0"/>
                </a:moveTo>
                <a:lnTo>
                  <a:pt x="12487" y="5423"/>
                </a:lnTo>
                <a:lnTo>
                  <a:pt x="3375" y="5423"/>
                </a:lnTo>
                <a:lnTo>
                  <a:pt x="3375" y="16177"/>
                </a:lnTo>
                <a:lnTo>
                  <a:pt x="12487" y="16177"/>
                </a:lnTo>
                <a:lnTo>
                  <a:pt x="12487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23"/>
                </a:moveTo>
                <a:lnTo>
                  <a:pt x="1350" y="16177"/>
                </a:lnTo>
                <a:lnTo>
                  <a:pt x="2700" y="16177"/>
                </a:lnTo>
                <a:lnTo>
                  <a:pt x="2700" y="5423"/>
                </a:lnTo>
                <a:close/>
              </a:path>
              <a:path w="21600" h="21600">
                <a:moveTo>
                  <a:pt x="0" y="5423"/>
                </a:moveTo>
                <a:lnTo>
                  <a:pt x="0" y="16177"/>
                </a:lnTo>
                <a:lnTo>
                  <a:pt x="675" y="16177"/>
                </a:lnTo>
                <a:lnTo>
                  <a:pt x="675" y="5423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9" name="AutoShape 7">
            <a:extLst>
              <a:ext uri="{FF2B5EF4-FFF2-40B4-BE49-F238E27FC236}">
                <a16:creationId xmlns:a16="http://schemas.microsoft.com/office/drawing/2014/main" id="{50706F7B-7D68-48EE-9AD1-32A762C6AFF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419600" y="3143250"/>
            <a:ext cx="304800" cy="1485900"/>
          </a:xfrm>
          <a:custGeom>
            <a:avLst/>
            <a:gdLst>
              <a:gd name="G0" fmla="+- 12487 0 0"/>
              <a:gd name="G1" fmla="+- 5423 0 0"/>
              <a:gd name="G2" fmla="+- 21600 0 5423"/>
              <a:gd name="G3" fmla="+- 10800 0 5423"/>
              <a:gd name="G4" fmla="+- 21600 0 12487"/>
              <a:gd name="G5" fmla="*/ G4 G3 10800"/>
              <a:gd name="G6" fmla="+- 21600 0 G5"/>
              <a:gd name="T0" fmla="*/ 12487 w 21600"/>
              <a:gd name="T1" fmla="*/ 0 h 21600"/>
              <a:gd name="T2" fmla="*/ 0 w 21600"/>
              <a:gd name="T3" fmla="*/ 10800 h 21600"/>
              <a:gd name="T4" fmla="*/ 12487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487" y="0"/>
                </a:moveTo>
                <a:lnTo>
                  <a:pt x="12487" y="5423"/>
                </a:lnTo>
                <a:lnTo>
                  <a:pt x="3375" y="5423"/>
                </a:lnTo>
                <a:lnTo>
                  <a:pt x="3375" y="16177"/>
                </a:lnTo>
                <a:lnTo>
                  <a:pt x="12487" y="16177"/>
                </a:lnTo>
                <a:lnTo>
                  <a:pt x="12487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23"/>
                </a:moveTo>
                <a:lnTo>
                  <a:pt x="1350" y="16177"/>
                </a:lnTo>
                <a:lnTo>
                  <a:pt x="2700" y="16177"/>
                </a:lnTo>
                <a:lnTo>
                  <a:pt x="2700" y="5423"/>
                </a:lnTo>
                <a:close/>
              </a:path>
              <a:path w="21600" h="21600">
                <a:moveTo>
                  <a:pt x="0" y="5423"/>
                </a:moveTo>
                <a:lnTo>
                  <a:pt x="0" y="16177"/>
                </a:lnTo>
                <a:lnTo>
                  <a:pt x="675" y="16177"/>
                </a:lnTo>
                <a:lnTo>
                  <a:pt x="675" y="5423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166D6F74-9F10-4B8B-A5FD-0191493FD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8229600" cy="9906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rIns="1980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背　景（２）</a:t>
            </a:r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0BBC1CC4-4CB8-4957-818A-E0BFD7B48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91000"/>
            <a:ext cx="8229600" cy="9906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rIns="1980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背　景（３）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ー 3">
            <a:extLst>
              <a:ext uri="{FF2B5EF4-FFF2-40B4-BE49-F238E27FC236}">
                <a16:creationId xmlns:a16="http://schemas.microsoft.com/office/drawing/2014/main" id="{512297EF-4E82-4762-9BC7-E01FB0EB1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D55EE-AB6C-4C8A-A107-2208381ECDA6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08CD6389-7F94-4AA3-936F-9A7E9BE137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３．調査項目</a:t>
            </a:r>
          </a:p>
        </p:txBody>
      </p:sp>
      <p:sp>
        <p:nvSpPr>
          <p:cNvPr id="33002" name="Rectangle 234">
            <a:extLst>
              <a:ext uri="{FF2B5EF4-FFF2-40B4-BE49-F238E27FC236}">
                <a16:creationId xmlns:a16="http://schemas.microsoft.com/office/drawing/2014/main" id="{618CDAB5-6B9D-4690-9BA0-F67E8F22F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43000"/>
            <a:ext cx="3962400" cy="2362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61645" dir="2700000" algn="ctr" rotWithShape="0">
              <a:schemeClr val="bg2"/>
            </a:outerShdw>
          </a:effectLst>
        </p:spPr>
        <p:txBody>
          <a:bodyPr lIns="90000" tIns="298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・調査内容（１）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・調査内容（２）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・調査内容（３）</a:t>
            </a:r>
          </a:p>
        </p:txBody>
      </p:sp>
      <p:sp>
        <p:nvSpPr>
          <p:cNvPr id="33001" name="AutoShape 233">
            <a:extLst>
              <a:ext uri="{FF2B5EF4-FFF2-40B4-BE49-F238E27FC236}">
                <a16:creationId xmlns:a16="http://schemas.microsoft.com/office/drawing/2014/main" id="{CAD795F2-40E3-49CA-9E37-71335A616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700" y="914400"/>
            <a:ext cx="2006600" cy="4699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タイトル（１）</a:t>
            </a:r>
          </a:p>
        </p:txBody>
      </p:sp>
      <p:sp>
        <p:nvSpPr>
          <p:cNvPr id="33023" name="Rectangle 255">
            <a:extLst>
              <a:ext uri="{FF2B5EF4-FFF2-40B4-BE49-F238E27FC236}">
                <a16:creationId xmlns:a16="http://schemas.microsoft.com/office/drawing/2014/main" id="{5049A647-8433-4741-90BE-8937C36D9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143000"/>
            <a:ext cx="3962400" cy="2362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6600"/>
            </a:solidFill>
            <a:miter lim="800000"/>
            <a:headEnd/>
            <a:tailEnd/>
          </a:ln>
          <a:effectLst>
            <a:outerShdw dist="161645" dir="2700000" algn="ctr" rotWithShape="0">
              <a:schemeClr val="bg2"/>
            </a:outerShdw>
          </a:effectLst>
        </p:spPr>
        <p:txBody>
          <a:bodyPr lIns="90000" tIns="298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・調査内容（１）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・調査内容（２）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・調査内容（３）</a:t>
            </a:r>
          </a:p>
        </p:txBody>
      </p:sp>
      <p:sp>
        <p:nvSpPr>
          <p:cNvPr id="33024" name="AutoShape 256">
            <a:extLst>
              <a:ext uri="{FF2B5EF4-FFF2-40B4-BE49-F238E27FC236}">
                <a16:creationId xmlns:a16="http://schemas.microsoft.com/office/drawing/2014/main" id="{BA32EB1E-40D1-4C92-9436-9283FB8BC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0" y="9144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006600"/>
          </a:solidFill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タイトル（２）</a:t>
            </a:r>
          </a:p>
        </p:txBody>
      </p:sp>
      <p:sp>
        <p:nvSpPr>
          <p:cNvPr id="33025" name="Rectangle 257">
            <a:extLst>
              <a:ext uri="{FF2B5EF4-FFF2-40B4-BE49-F238E27FC236}">
                <a16:creationId xmlns:a16="http://schemas.microsoft.com/office/drawing/2014/main" id="{1C8F81CA-44A6-4849-934A-0A04979DE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038600"/>
            <a:ext cx="3962400" cy="2438400"/>
          </a:xfrm>
          <a:prstGeom prst="rect">
            <a:avLst/>
          </a:prstGeom>
          <a:solidFill>
            <a:schemeClr val="bg1"/>
          </a:solidFill>
          <a:ln w="38100">
            <a:solidFill>
              <a:srgbClr val="CC6600"/>
            </a:solidFill>
            <a:miter lim="800000"/>
            <a:headEnd/>
            <a:tailEnd/>
          </a:ln>
          <a:effectLst>
            <a:outerShdw dist="161645" dir="2700000" algn="ctr" rotWithShape="0">
              <a:schemeClr val="bg2"/>
            </a:outerShdw>
          </a:effectLst>
        </p:spPr>
        <p:txBody>
          <a:bodyPr lIns="90000" tIns="298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・調査内容（１）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・調査内容（２）</a:t>
            </a:r>
          </a:p>
          <a:p>
            <a:pPr>
              <a:spcAft>
                <a:spcPct val="5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・調査内容（３）</a:t>
            </a:r>
          </a:p>
        </p:txBody>
      </p:sp>
      <p:sp>
        <p:nvSpPr>
          <p:cNvPr id="33026" name="AutoShape 258">
            <a:extLst>
              <a:ext uri="{FF2B5EF4-FFF2-40B4-BE49-F238E27FC236}">
                <a16:creationId xmlns:a16="http://schemas.microsoft.com/office/drawing/2014/main" id="{50335209-441D-46DB-BE9D-CFDA69921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3810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タイトル（３）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2F08802A-E05E-47D5-80BF-22C0D6388B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5D18C-78FF-4F74-A012-9A90CA4F82E5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EF219FC5-CB14-459A-BF6E-DCAD6CDFA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１．調査結果（主張）</a:t>
            </a:r>
          </a:p>
        </p:txBody>
      </p:sp>
      <p:sp>
        <p:nvSpPr>
          <p:cNvPr id="33872" name="Rectangle 80">
            <a:extLst>
              <a:ext uri="{FF2B5EF4-FFF2-40B4-BE49-F238E27FC236}">
                <a16:creationId xmlns:a16="http://schemas.microsoft.com/office/drawing/2014/main" id="{6B73B747-FD93-4D91-95FF-0B31737C9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8153400" cy="1066800"/>
          </a:xfrm>
          <a:prstGeom prst="rect">
            <a:avLst/>
          </a:prstGeom>
          <a:solidFill>
            <a:srgbClr val="DDDDDD"/>
          </a:solid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143684" dir="2700000" algn="ctr" rotWithShape="0">
              <a:schemeClr val="bg2"/>
            </a:outerShdw>
          </a:effec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sz="2000">
              <a:latin typeface="ＭＳ Ｐゴシック" panose="020B0600070205080204" pitchFamily="50" charset="-128"/>
            </a:endParaRPr>
          </a:p>
        </p:txBody>
      </p:sp>
      <p:sp>
        <p:nvSpPr>
          <p:cNvPr id="33874" name="AutoShape 82">
            <a:extLst>
              <a:ext uri="{FF2B5EF4-FFF2-40B4-BE49-F238E27FC236}">
                <a16:creationId xmlns:a16="http://schemas.microsoft.com/office/drawing/2014/main" id="{52B68260-E7D6-4B61-AC2D-EA9B05CB2F0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1500" y="1905000"/>
            <a:ext cx="533400" cy="1752600"/>
          </a:xfrm>
          <a:custGeom>
            <a:avLst/>
            <a:gdLst>
              <a:gd name="G0" fmla="+- 12921 0 0"/>
              <a:gd name="G1" fmla="+- 5419 0 0"/>
              <a:gd name="G2" fmla="+- 21600 0 5419"/>
              <a:gd name="G3" fmla="+- 10800 0 5419"/>
              <a:gd name="G4" fmla="+- 21600 0 12921"/>
              <a:gd name="G5" fmla="*/ G4 G3 10800"/>
              <a:gd name="G6" fmla="+- 21600 0 G5"/>
              <a:gd name="T0" fmla="*/ 12921 w 21600"/>
              <a:gd name="T1" fmla="*/ 0 h 21600"/>
              <a:gd name="T2" fmla="*/ 0 w 21600"/>
              <a:gd name="T3" fmla="*/ 10800 h 21600"/>
              <a:gd name="T4" fmla="*/ 12921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21" y="0"/>
                </a:moveTo>
                <a:lnTo>
                  <a:pt x="12921" y="5419"/>
                </a:lnTo>
                <a:lnTo>
                  <a:pt x="3375" y="5419"/>
                </a:lnTo>
                <a:lnTo>
                  <a:pt x="3375" y="16181"/>
                </a:lnTo>
                <a:lnTo>
                  <a:pt x="12921" y="16181"/>
                </a:lnTo>
                <a:lnTo>
                  <a:pt x="12921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19"/>
                </a:moveTo>
                <a:lnTo>
                  <a:pt x="1350" y="16181"/>
                </a:lnTo>
                <a:lnTo>
                  <a:pt x="2700" y="16181"/>
                </a:lnTo>
                <a:lnTo>
                  <a:pt x="2700" y="5419"/>
                </a:lnTo>
                <a:close/>
              </a:path>
              <a:path w="21600" h="21600">
                <a:moveTo>
                  <a:pt x="0" y="5419"/>
                </a:moveTo>
                <a:lnTo>
                  <a:pt x="0" y="16181"/>
                </a:lnTo>
                <a:lnTo>
                  <a:pt x="675" y="16181"/>
                </a:lnTo>
                <a:lnTo>
                  <a:pt x="675" y="5419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75" name="Rectangle 83">
            <a:extLst>
              <a:ext uri="{FF2B5EF4-FFF2-40B4-BE49-F238E27FC236}">
                <a16:creationId xmlns:a16="http://schemas.microsoft.com/office/drawing/2014/main" id="{0FEEFD70-F561-4152-8AD3-9420E90D7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76600"/>
            <a:ext cx="8153400" cy="2971800"/>
          </a:xfrm>
          <a:prstGeom prst="rect">
            <a:avLst/>
          </a:prstGeom>
          <a:solidFill>
            <a:srgbClr val="DDDDDD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190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・調査結果（１）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・調査結果（２）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・調査結果（３）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・調査結果（４）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・調査結果（５）</a:t>
            </a:r>
          </a:p>
        </p:txBody>
      </p:sp>
      <p:sp>
        <p:nvSpPr>
          <p:cNvPr id="33876" name="AutoShape 84">
            <a:extLst>
              <a:ext uri="{FF2B5EF4-FFF2-40B4-BE49-F238E27FC236}">
                <a16:creationId xmlns:a16="http://schemas.microsoft.com/office/drawing/2014/main" id="{D8222811-A340-49BA-B0BE-F4CD62011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990600"/>
            <a:ext cx="2006600" cy="4699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タイトル（１）</a:t>
            </a:r>
          </a:p>
        </p:txBody>
      </p:sp>
      <p:sp>
        <p:nvSpPr>
          <p:cNvPr id="33877" name="Rectangle 85">
            <a:extLst>
              <a:ext uri="{FF2B5EF4-FFF2-40B4-BE49-F238E27FC236}">
                <a16:creationId xmlns:a16="http://schemas.microsoft.com/office/drawing/2014/main" id="{AA28D762-9FCA-4388-8C29-6D6085709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調査項目（１）</a:t>
            </a:r>
          </a:p>
        </p:txBody>
      </p:sp>
      <p:sp>
        <p:nvSpPr>
          <p:cNvPr id="33878" name="Rectangle 86">
            <a:extLst>
              <a:ext uri="{FF2B5EF4-FFF2-40B4-BE49-F238E27FC236}">
                <a16:creationId xmlns:a16="http://schemas.microsoft.com/office/drawing/2014/main" id="{5403CEF3-451B-4708-B08F-5F64CB797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調査項目（２）</a:t>
            </a:r>
          </a:p>
        </p:txBody>
      </p:sp>
      <p:sp>
        <p:nvSpPr>
          <p:cNvPr id="33879" name="Rectangle 87">
            <a:extLst>
              <a:ext uri="{FF2B5EF4-FFF2-40B4-BE49-F238E27FC236}">
                <a16:creationId xmlns:a16="http://schemas.microsoft.com/office/drawing/2014/main" id="{FCF7730B-897C-4FD1-B109-3D546330B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調査項目（３）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F199A905-74F8-4672-968C-839CC00E6A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7E770-C633-4A41-997B-ACB9EDD17024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8B4BFBC-E445-4FC4-AE7B-F1B4A69CC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２．調査結果（主張）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38ABB1E-67C2-41F8-9782-0E254CD38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8153400" cy="1066800"/>
          </a:xfrm>
          <a:prstGeom prst="rect">
            <a:avLst/>
          </a:prstGeom>
          <a:solidFill>
            <a:srgbClr val="DDDDDD"/>
          </a:solidFill>
          <a:ln w="38100">
            <a:solidFill>
              <a:srgbClr val="006600"/>
            </a:solidFill>
            <a:miter lim="800000"/>
            <a:headEnd/>
            <a:tailEnd/>
          </a:ln>
          <a:effectLst>
            <a:outerShdw dist="143684" dir="2700000" algn="ctr" rotWithShape="0">
              <a:schemeClr val="bg2"/>
            </a:outerShdw>
          </a:effec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sz="2000">
              <a:latin typeface="ＭＳ Ｐゴシック" panose="020B0600070205080204" pitchFamily="50" charset="-128"/>
            </a:endParaRPr>
          </a:p>
        </p:txBody>
      </p:sp>
      <p:sp>
        <p:nvSpPr>
          <p:cNvPr id="50180" name="AutoShape 4">
            <a:extLst>
              <a:ext uri="{FF2B5EF4-FFF2-40B4-BE49-F238E27FC236}">
                <a16:creationId xmlns:a16="http://schemas.microsoft.com/office/drawing/2014/main" id="{446C16B1-4711-41B7-B3C6-49C7B44C59A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1500" y="1905000"/>
            <a:ext cx="533400" cy="1752600"/>
          </a:xfrm>
          <a:custGeom>
            <a:avLst/>
            <a:gdLst>
              <a:gd name="G0" fmla="+- 12921 0 0"/>
              <a:gd name="G1" fmla="+- 5419 0 0"/>
              <a:gd name="G2" fmla="+- 21600 0 5419"/>
              <a:gd name="G3" fmla="+- 10800 0 5419"/>
              <a:gd name="G4" fmla="+- 21600 0 12921"/>
              <a:gd name="G5" fmla="*/ G4 G3 10800"/>
              <a:gd name="G6" fmla="+- 21600 0 G5"/>
              <a:gd name="T0" fmla="*/ 12921 w 21600"/>
              <a:gd name="T1" fmla="*/ 0 h 21600"/>
              <a:gd name="T2" fmla="*/ 0 w 21600"/>
              <a:gd name="T3" fmla="*/ 10800 h 21600"/>
              <a:gd name="T4" fmla="*/ 12921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21" y="0"/>
                </a:moveTo>
                <a:lnTo>
                  <a:pt x="12921" y="5419"/>
                </a:lnTo>
                <a:lnTo>
                  <a:pt x="3375" y="5419"/>
                </a:lnTo>
                <a:lnTo>
                  <a:pt x="3375" y="16181"/>
                </a:lnTo>
                <a:lnTo>
                  <a:pt x="12921" y="16181"/>
                </a:lnTo>
                <a:lnTo>
                  <a:pt x="12921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19"/>
                </a:moveTo>
                <a:lnTo>
                  <a:pt x="1350" y="16181"/>
                </a:lnTo>
                <a:lnTo>
                  <a:pt x="2700" y="16181"/>
                </a:lnTo>
                <a:lnTo>
                  <a:pt x="2700" y="5419"/>
                </a:lnTo>
                <a:close/>
              </a:path>
              <a:path w="21600" h="21600">
                <a:moveTo>
                  <a:pt x="0" y="5419"/>
                </a:moveTo>
                <a:lnTo>
                  <a:pt x="0" y="16181"/>
                </a:lnTo>
                <a:lnTo>
                  <a:pt x="675" y="16181"/>
                </a:lnTo>
                <a:lnTo>
                  <a:pt x="675" y="5419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78075ED0-BF96-4629-8355-E2BC092F5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76600"/>
            <a:ext cx="8153400" cy="2971800"/>
          </a:xfrm>
          <a:prstGeom prst="rect">
            <a:avLst/>
          </a:prstGeom>
          <a:solidFill>
            <a:srgbClr val="DDDDDD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190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・調査結果（１）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・調査結果（２）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・調査結果（３）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・調査結果（４）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・調査結果（５）</a:t>
            </a:r>
          </a:p>
        </p:txBody>
      </p:sp>
      <p:sp>
        <p:nvSpPr>
          <p:cNvPr id="50182" name="AutoShape 6">
            <a:extLst>
              <a:ext uri="{FF2B5EF4-FFF2-40B4-BE49-F238E27FC236}">
                <a16:creationId xmlns:a16="http://schemas.microsoft.com/office/drawing/2014/main" id="{9A271BA1-8FB2-474C-889C-89C1CCAC4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9906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006600"/>
          </a:solidFill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タイトル（２）</a:t>
            </a:r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6375B10C-A0A5-458E-97D5-403D1EDEF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調査項目（１）</a:t>
            </a:r>
          </a:p>
        </p:txBody>
      </p: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3023D434-8B50-43DB-8849-A7D036745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調査項目（２）</a:t>
            </a:r>
          </a:p>
        </p:txBody>
      </p:sp>
      <p:sp>
        <p:nvSpPr>
          <p:cNvPr id="50188" name="Rectangle 12">
            <a:extLst>
              <a:ext uri="{FF2B5EF4-FFF2-40B4-BE49-F238E27FC236}">
                <a16:creationId xmlns:a16="http://schemas.microsoft.com/office/drawing/2014/main" id="{D8705EED-D538-4BAF-AA4A-D1FA7ECDB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調査項目（３）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48744605-88E4-425F-A64E-FDFB4139D8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B33D6-6B95-43B8-BE10-3F282DC26920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590522DE-E4FA-4B8E-AF72-D676F34D7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３．調査結果（主張）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94AB9C7-84D9-4F2D-810E-788533262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8153400" cy="1066800"/>
          </a:xfrm>
          <a:prstGeom prst="rect">
            <a:avLst/>
          </a:prstGeom>
          <a:solidFill>
            <a:srgbClr val="DDDDDD"/>
          </a:solidFill>
          <a:ln w="38100">
            <a:solidFill>
              <a:srgbClr val="CC6600"/>
            </a:solidFill>
            <a:miter lim="800000"/>
            <a:headEnd/>
            <a:tailEnd/>
          </a:ln>
          <a:effectLst>
            <a:outerShdw dist="143684" dir="2700000" algn="ctr" rotWithShape="0">
              <a:schemeClr val="bg2"/>
            </a:outerShdw>
          </a:effec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sz="2000">
              <a:latin typeface="ＭＳ Ｐゴシック" panose="020B0600070205080204" pitchFamily="50" charset="-128"/>
            </a:endParaRPr>
          </a:p>
        </p:txBody>
      </p:sp>
      <p:sp>
        <p:nvSpPr>
          <p:cNvPr id="53252" name="AutoShape 4">
            <a:extLst>
              <a:ext uri="{FF2B5EF4-FFF2-40B4-BE49-F238E27FC236}">
                <a16:creationId xmlns:a16="http://schemas.microsoft.com/office/drawing/2014/main" id="{9F22E0B9-F327-4114-A204-9FE05186BCB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1500" y="1905000"/>
            <a:ext cx="533400" cy="1752600"/>
          </a:xfrm>
          <a:custGeom>
            <a:avLst/>
            <a:gdLst>
              <a:gd name="G0" fmla="+- 12921 0 0"/>
              <a:gd name="G1" fmla="+- 5419 0 0"/>
              <a:gd name="G2" fmla="+- 21600 0 5419"/>
              <a:gd name="G3" fmla="+- 10800 0 5419"/>
              <a:gd name="G4" fmla="+- 21600 0 12921"/>
              <a:gd name="G5" fmla="*/ G4 G3 10800"/>
              <a:gd name="G6" fmla="+- 21600 0 G5"/>
              <a:gd name="T0" fmla="*/ 12921 w 21600"/>
              <a:gd name="T1" fmla="*/ 0 h 21600"/>
              <a:gd name="T2" fmla="*/ 0 w 21600"/>
              <a:gd name="T3" fmla="*/ 10800 h 21600"/>
              <a:gd name="T4" fmla="*/ 12921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21" y="0"/>
                </a:moveTo>
                <a:lnTo>
                  <a:pt x="12921" y="5419"/>
                </a:lnTo>
                <a:lnTo>
                  <a:pt x="3375" y="5419"/>
                </a:lnTo>
                <a:lnTo>
                  <a:pt x="3375" y="16181"/>
                </a:lnTo>
                <a:lnTo>
                  <a:pt x="12921" y="16181"/>
                </a:lnTo>
                <a:lnTo>
                  <a:pt x="12921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19"/>
                </a:moveTo>
                <a:lnTo>
                  <a:pt x="1350" y="16181"/>
                </a:lnTo>
                <a:lnTo>
                  <a:pt x="2700" y="16181"/>
                </a:lnTo>
                <a:lnTo>
                  <a:pt x="2700" y="5419"/>
                </a:lnTo>
                <a:close/>
              </a:path>
              <a:path w="21600" h="21600">
                <a:moveTo>
                  <a:pt x="0" y="5419"/>
                </a:moveTo>
                <a:lnTo>
                  <a:pt x="0" y="16181"/>
                </a:lnTo>
                <a:lnTo>
                  <a:pt x="675" y="16181"/>
                </a:lnTo>
                <a:lnTo>
                  <a:pt x="675" y="5419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4E12BC91-BEC6-4509-AD0E-7684806B7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76600"/>
            <a:ext cx="8153400" cy="2971800"/>
          </a:xfrm>
          <a:prstGeom prst="rect">
            <a:avLst/>
          </a:prstGeom>
          <a:solidFill>
            <a:srgbClr val="DDDDDD"/>
          </a:solidFill>
          <a:ln w="38100">
            <a:solidFill>
              <a:srgbClr val="CC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1908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・調査結果（１）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・調査結果（２）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・調査結果（３）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・調査結果（４）</a:t>
            </a:r>
          </a:p>
          <a:p>
            <a:pPr>
              <a:spcBef>
                <a:spcPct val="80000"/>
              </a:spcBef>
            </a:pPr>
            <a:r>
              <a:rPr lang="ja-JP" altLang="en-US" sz="2000">
                <a:latin typeface="ＭＳ Ｐゴシック" panose="020B0600070205080204" pitchFamily="50" charset="-128"/>
              </a:rPr>
              <a:t>・調査結果（５）</a:t>
            </a:r>
          </a:p>
        </p:txBody>
      </p:sp>
      <p:sp>
        <p:nvSpPr>
          <p:cNvPr id="53254" name="AutoShape 6">
            <a:extLst>
              <a:ext uri="{FF2B5EF4-FFF2-40B4-BE49-F238E27FC236}">
                <a16:creationId xmlns:a16="http://schemas.microsoft.com/office/drawing/2014/main" id="{BDD8E77A-A8EA-4DA1-9A7F-CD2F97E7D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9906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タイトル（３）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C7D3488B-ACF0-4750-8F50-0C196773B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調査項目（１）</a:t>
            </a:r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75134D69-83D6-4978-9368-DCA28B362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調査項目（２）</a:t>
            </a:r>
          </a:p>
        </p:txBody>
      </p:sp>
      <p:sp>
        <p:nvSpPr>
          <p:cNvPr id="53260" name="Rectangle 12">
            <a:extLst>
              <a:ext uri="{FF2B5EF4-FFF2-40B4-BE49-F238E27FC236}">
                <a16:creationId xmlns:a16="http://schemas.microsoft.com/office/drawing/2014/main" id="{B1405324-49C7-47FC-B2A8-A8C5E8AF3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600200"/>
            <a:ext cx="2362200" cy="434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ja-JP" altLang="en-US" sz="2000"/>
              <a:t>調査項目（３）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B25EF1E2-7CE8-4B6A-A951-E7B8E9E4A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ED08A-3B6F-4A01-B618-0264DB8368EB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1FDDC20E-CCC1-4EBE-ABE1-139C2C0676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５．問題点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DEA70C33-6F67-4C7C-9FE6-5BD696E89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8229600" cy="10668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000">
                <a:latin typeface="ＭＳ Ｐゴシック" panose="020B0600070205080204" pitchFamily="50" charset="-128"/>
              </a:rPr>
              <a:t>問題点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C3069FD0-A451-4A4F-B4CD-5D93E4DB7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14600"/>
            <a:ext cx="8229600" cy="10668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000">
                <a:latin typeface="ＭＳ Ｐゴシック" panose="020B0600070205080204" pitchFamily="50" charset="-128"/>
              </a:rPr>
              <a:t>問題点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626FFD7F-6BD9-45DA-A889-522472FCA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8229600" cy="10668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000">
                <a:latin typeface="ＭＳ Ｐゴシック" panose="020B0600070205080204" pitchFamily="50" charset="-128"/>
              </a:rPr>
              <a:t>問題点</a:t>
            </a:r>
          </a:p>
        </p:txBody>
      </p:sp>
      <p:sp>
        <p:nvSpPr>
          <p:cNvPr id="46093" name="Rectangle 13">
            <a:extLst>
              <a:ext uri="{FF2B5EF4-FFF2-40B4-BE49-F238E27FC236}">
                <a16:creationId xmlns:a16="http://schemas.microsoft.com/office/drawing/2014/main" id="{5C1AF8D6-1293-47B6-A99C-DD7FA8ADC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410200"/>
            <a:ext cx="8229600" cy="10668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000">
                <a:latin typeface="ＭＳ Ｐゴシック" panose="020B0600070205080204" pitchFamily="50" charset="-128"/>
              </a:rPr>
              <a:t>問題点</a:t>
            </a:r>
          </a:p>
        </p:txBody>
      </p:sp>
      <p:sp>
        <p:nvSpPr>
          <p:cNvPr id="46100" name="AutoShape 20">
            <a:extLst>
              <a:ext uri="{FF2B5EF4-FFF2-40B4-BE49-F238E27FC236}">
                <a16:creationId xmlns:a16="http://schemas.microsoft.com/office/drawing/2014/main" id="{471F2FE2-F6BA-4FC8-859F-AD76FEB91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14400"/>
            <a:ext cx="2133600" cy="4572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問題点（１）</a:t>
            </a:r>
          </a:p>
        </p:txBody>
      </p:sp>
      <p:sp>
        <p:nvSpPr>
          <p:cNvPr id="46101" name="AutoShape 21">
            <a:extLst>
              <a:ext uri="{FF2B5EF4-FFF2-40B4-BE49-F238E27FC236}">
                <a16:creationId xmlns:a16="http://schemas.microsoft.com/office/drawing/2014/main" id="{FC0FAF8F-116F-4C2E-B283-F165D5B86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362200"/>
            <a:ext cx="2133600" cy="4572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問題点（２）</a:t>
            </a:r>
          </a:p>
        </p:txBody>
      </p:sp>
      <p:sp>
        <p:nvSpPr>
          <p:cNvPr id="46102" name="AutoShape 22">
            <a:extLst>
              <a:ext uri="{FF2B5EF4-FFF2-40B4-BE49-F238E27FC236}">
                <a16:creationId xmlns:a16="http://schemas.microsoft.com/office/drawing/2014/main" id="{7A12343A-EB06-413F-B23F-3128EFEF6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10000"/>
            <a:ext cx="2133600" cy="4572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問題点（３）</a:t>
            </a:r>
          </a:p>
        </p:txBody>
      </p:sp>
      <p:sp>
        <p:nvSpPr>
          <p:cNvPr id="46103" name="AutoShape 23">
            <a:extLst>
              <a:ext uri="{FF2B5EF4-FFF2-40B4-BE49-F238E27FC236}">
                <a16:creationId xmlns:a16="http://schemas.microsoft.com/office/drawing/2014/main" id="{C317AE40-8976-43B3-93A1-B53AD86FD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57800"/>
            <a:ext cx="2133600" cy="4572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問題点（４）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ー 3">
            <a:extLst>
              <a:ext uri="{FF2B5EF4-FFF2-40B4-BE49-F238E27FC236}">
                <a16:creationId xmlns:a16="http://schemas.microsoft.com/office/drawing/2014/main" id="{F6D226FF-8C5B-4194-86A4-FFD39E0D0B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A360A-2642-42EE-BA17-E321F68640E6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25297FE-AEB9-45BD-BFF6-269EB9ADE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６．結論</a:t>
            </a:r>
          </a:p>
        </p:txBody>
      </p:sp>
      <p:sp>
        <p:nvSpPr>
          <p:cNvPr id="39976" name="Rectangle 40">
            <a:extLst>
              <a:ext uri="{FF2B5EF4-FFF2-40B4-BE49-F238E27FC236}">
                <a16:creationId xmlns:a16="http://schemas.microsoft.com/office/drawing/2014/main" id="{D480BC9C-7FB2-4264-8B2A-0F06AF04A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3505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234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 u="sng">
                <a:latin typeface="ＭＳ Ｐゴシック" panose="020B0600070205080204" pitchFamily="50" charset="-128"/>
              </a:rPr>
              <a:t>・結論（１）</a:t>
            </a:r>
          </a:p>
          <a:p>
            <a:pPr>
              <a:spcAft>
                <a:spcPct val="80000"/>
              </a:spcAft>
            </a:pPr>
            <a:r>
              <a:rPr lang="ja-JP" altLang="en-US" sz="2000" u="sng">
                <a:latin typeface="ＭＳ Ｐゴシック" panose="020B0600070205080204" pitchFamily="50" charset="-128"/>
              </a:rPr>
              <a:t>・結論（２）</a:t>
            </a:r>
          </a:p>
          <a:p>
            <a:pPr>
              <a:spcAft>
                <a:spcPct val="80000"/>
              </a:spcAft>
            </a:pPr>
            <a:r>
              <a:rPr lang="ja-JP" altLang="en-US" sz="2000" u="sng">
                <a:latin typeface="ＭＳ Ｐゴシック" panose="020B0600070205080204" pitchFamily="50" charset="-128"/>
              </a:rPr>
              <a:t>・結論（３）</a:t>
            </a:r>
          </a:p>
          <a:p>
            <a:pPr>
              <a:spcAft>
                <a:spcPct val="80000"/>
              </a:spcAft>
            </a:pPr>
            <a:r>
              <a:rPr lang="ja-JP" altLang="en-US" sz="2000" u="sng">
                <a:latin typeface="ＭＳ Ｐゴシック" panose="020B0600070205080204" pitchFamily="50" charset="-128"/>
              </a:rPr>
              <a:t>・結論（４）</a:t>
            </a:r>
          </a:p>
          <a:p>
            <a:pPr>
              <a:spcAft>
                <a:spcPct val="80000"/>
              </a:spcAft>
            </a:pPr>
            <a:r>
              <a:rPr lang="ja-JP" altLang="en-US" sz="2000" u="sng">
                <a:latin typeface="ＭＳ Ｐゴシック" panose="020B0600070205080204" pitchFamily="50" charset="-128"/>
              </a:rPr>
              <a:t>・結論（５）</a:t>
            </a:r>
          </a:p>
        </p:txBody>
      </p:sp>
      <p:sp>
        <p:nvSpPr>
          <p:cNvPr id="39977" name="Rectangle 41">
            <a:extLst>
              <a:ext uri="{FF2B5EF4-FFF2-40B4-BE49-F238E27FC236}">
                <a16:creationId xmlns:a16="http://schemas.microsoft.com/office/drawing/2014/main" id="{0C0072C6-71CC-49B4-AC72-20E75EF0C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endParaRPr lang="ja-JP" altLang="ja-JP">
              <a:latin typeface="ＭＳ Ｐゴシック" panose="020B0600070205080204" pitchFamily="50" charset="-128"/>
            </a:endParaRPr>
          </a:p>
        </p:txBody>
      </p:sp>
      <p:sp>
        <p:nvSpPr>
          <p:cNvPr id="39978" name="AutoShape 42">
            <a:extLst>
              <a:ext uri="{FF2B5EF4-FFF2-40B4-BE49-F238E27FC236}">
                <a16:creationId xmlns:a16="http://schemas.microsoft.com/office/drawing/2014/main" id="{2979E676-391B-4063-A744-C051A7B46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289050"/>
            <a:ext cx="2006600" cy="4699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タイトル（１）</a:t>
            </a:r>
          </a:p>
        </p:txBody>
      </p:sp>
      <p:sp>
        <p:nvSpPr>
          <p:cNvPr id="39979" name="AutoShape 43">
            <a:extLst>
              <a:ext uri="{FF2B5EF4-FFF2-40B4-BE49-F238E27FC236}">
                <a16:creationId xmlns:a16="http://schemas.microsoft.com/office/drawing/2014/main" id="{E057E0F3-4566-447D-AAB8-F202C8A2E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128905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006600"/>
          </a:solidFill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タイトル（２）</a:t>
            </a:r>
          </a:p>
        </p:txBody>
      </p:sp>
      <p:sp>
        <p:nvSpPr>
          <p:cNvPr id="39980" name="AutoShape 44">
            <a:extLst>
              <a:ext uri="{FF2B5EF4-FFF2-40B4-BE49-F238E27FC236}">
                <a16:creationId xmlns:a16="http://schemas.microsoft.com/office/drawing/2014/main" id="{217F99ED-3F72-42D7-AF7B-F9460C81E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28905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タイトル（３）</a:t>
            </a:r>
          </a:p>
        </p:txBody>
      </p:sp>
      <p:sp>
        <p:nvSpPr>
          <p:cNvPr id="39981" name="AutoShape 45">
            <a:extLst>
              <a:ext uri="{FF2B5EF4-FFF2-40B4-BE49-F238E27FC236}">
                <a16:creationId xmlns:a16="http://schemas.microsoft.com/office/drawing/2014/main" id="{2255EF68-E4E4-4932-91AA-9BAE30D40B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05300" y="1524000"/>
            <a:ext cx="533400" cy="1752600"/>
          </a:xfrm>
          <a:custGeom>
            <a:avLst/>
            <a:gdLst>
              <a:gd name="G0" fmla="+- 12921 0 0"/>
              <a:gd name="G1" fmla="+- 5419 0 0"/>
              <a:gd name="G2" fmla="+- 21600 0 5419"/>
              <a:gd name="G3" fmla="+- 10800 0 5419"/>
              <a:gd name="G4" fmla="+- 21600 0 12921"/>
              <a:gd name="G5" fmla="*/ G4 G3 10800"/>
              <a:gd name="G6" fmla="+- 21600 0 G5"/>
              <a:gd name="T0" fmla="*/ 12921 w 21600"/>
              <a:gd name="T1" fmla="*/ 0 h 21600"/>
              <a:gd name="T2" fmla="*/ 0 w 21600"/>
              <a:gd name="T3" fmla="*/ 10800 h 21600"/>
              <a:gd name="T4" fmla="*/ 12921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21" y="0"/>
                </a:moveTo>
                <a:lnTo>
                  <a:pt x="12921" y="5419"/>
                </a:lnTo>
                <a:lnTo>
                  <a:pt x="3375" y="5419"/>
                </a:lnTo>
                <a:lnTo>
                  <a:pt x="3375" y="16181"/>
                </a:lnTo>
                <a:lnTo>
                  <a:pt x="12921" y="16181"/>
                </a:lnTo>
                <a:lnTo>
                  <a:pt x="12921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19"/>
                </a:moveTo>
                <a:lnTo>
                  <a:pt x="1350" y="16181"/>
                </a:lnTo>
                <a:lnTo>
                  <a:pt x="2700" y="16181"/>
                </a:lnTo>
                <a:lnTo>
                  <a:pt x="2700" y="5419"/>
                </a:lnTo>
                <a:close/>
              </a:path>
              <a:path w="21600" h="21600">
                <a:moveTo>
                  <a:pt x="0" y="5419"/>
                </a:moveTo>
                <a:lnTo>
                  <a:pt x="0" y="16181"/>
                </a:lnTo>
                <a:lnTo>
                  <a:pt x="675" y="16181"/>
                </a:lnTo>
                <a:lnTo>
                  <a:pt x="675" y="5419"/>
                </a:lnTo>
                <a:close/>
              </a:path>
            </a:pathLst>
          </a:custGeom>
          <a:solidFill>
            <a:srgbClr val="77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395</Words>
  <Application>Microsoft Office PowerPoint</Application>
  <PresentationFormat>画面に合わせる (4:3)</PresentationFormat>
  <Paragraphs>87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Times New Roman</vt:lpstr>
      <vt:lpstr>ＭＳ Ｐゴシック</vt:lpstr>
      <vt:lpstr>ＭＳ Ｐ明朝</vt:lpstr>
      <vt:lpstr>HGP創英角ｺﾞｼｯｸUB</vt:lpstr>
      <vt:lpstr>Century</vt:lpstr>
      <vt:lpstr>標準デザイン</vt:lpstr>
      <vt:lpstr>調査報告 （サブタイトル）</vt:lpstr>
      <vt:lpstr>１．概　要</vt:lpstr>
      <vt:lpstr>２．背　景</vt:lpstr>
      <vt:lpstr>３．調査項目</vt:lpstr>
      <vt:lpstr>４-１．調査結果（主張）</vt:lpstr>
      <vt:lpstr>４-２．調査結果（主張）</vt:lpstr>
      <vt:lpstr>４-３．調査結果（主張）</vt:lpstr>
      <vt:lpstr>５．問題点</vt:lpstr>
      <vt:lpstr>６．結論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sugita</dc:creator>
  <cp:lastModifiedBy>ksugita</cp:lastModifiedBy>
  <cp:revision>43</cp:revision>
  <dcterms:created xsi:type="dcterms:W3CDTF">2003-09-19T19:03:22Z</dcterms:created>
  <dcterms:modified xsi:type="dcterms:W3CDTF">2020-01-07T03:52:48Z</dcterms:modified>
</cp:coreProperties>
</file>